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73" r:id="rId7"/>
    <p:sldId id="274" r:id="rId8"/>
    <p:sldId id="275" r:id="rId9"/>
    <p:sldId id="27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7A3FA0-71BF-482C-926B-018472F1E5E9}">
          <p14:sldIdLst>
            <p14:sldId id="256"/>
            <p14:sldId id="257"/>
          </p14:sldIdLst>
        </p14:section>
        <p14:section name="1. 단백질 구조 예측의 필요성" id="{7C23DB69-9289-4411-A129-338ED14D5C30}">
          <p14:sldIdLst>
            <p14:sldId id="258"/>
            <p14:sldId id="259"/>
            <p14:sldId id="261"/>
            <p14:sldId id="273"/>
            <p14:sldId id="274"/>
            <p14:sldId id="275"/>
            <p14:sldId id="276"/>
          </p14:sldIdLst>
        </p14:section>
        <p14:section name="2. 단백질 구조 예측의 역사" id="{2FBA8D3B-5DCE-4816-957E-86B5A046999E}">
          <p14:sldIdLst>
            <p14:sldId id="262"/>
            <p14:sldId id="263"/>
          </p14:sldIdLst>
        </p14:section>
        <p14:section name="3. 인공지능의 원리" id="{81F94634-3E68-480E-A090-10D6F989369F}">
          <p14:sldIdLst>
            <p14:sldId id="264"/>
            <p14:sldId id="265"/>
          </p14:sldIdLst>
        </p14:section>
        <p14:section name="4. 알파폴드" id="{8E55321A-11D9-4034-B1C3-7B6B67E7FCEA}">
          <p14:sldIdLst>
            <p14:sldId id="266"/>
            <p14:sldId id="267"/>
            <p14:sldId id="268"/>
            <p14:sldId id="269"/>
          </p14:sldIdLst>
        </p14:section>
        <p14:section name="5. 로제타폴드" id="{0DCAECD4-20A7-47BD-A4F3-67BA27541224}">
          <p14:sldIdLst>
            <p14:sldId id="270"/>
          </p14:sldIdLst>
        </p14:section>
        <p14:section name="결과 및 고찰" id="{CC394C36-C9A2-4F73-B0CD-CF4A6CFD8352}">
          <p14:sldIdLst>
            <p14:sldId id="271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FE4"/>
    <a:srgbClr val="B4D0F8"/>
    <a:srgbClr val="FFE65B"/>
    <a:srgbClr val="FFFC96"/>
    <a:srgbClr val="102128"/>
    <a:srgbClr val="11242B"/>
    <a:srgbClr val="2C5364"/>
    <a:srgbClr val="0F2027"/>
    <a:srgbClr val="203A4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76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1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63 24575,'-6'1'0,"-1"-1"0,0 1 0,1 0 0,-1 1 0,1-1 0,0 1 0,0 1 0,-1-1 0,1 1 0,1 0 0,-9 6 0,-5 4 0,-33 32 0,-5 4 0,48-41 0,0 0 0,0 0 0,-13 16 0,14-14 0,0-1 0,-1 0 0,-16 12 0,22-19 0,-1 1 0,0 0 0,1 0 0,0 0 0,0 1 0,0-1 0,0 1 0,0 0 0,0-1 0,1 1 0,0 0 0,0 1 0,-2 6 0,3-10 0,1 0 0,0 1 0,0-1 0,0 1 0,0-1 0,0 0 0,0 1 0,0-1 0,0 0 0,0 1 0,1-1 0,-1 0 0,0 1 0,1-1 0,-1 0 0,1 0 0,0 1 0,-1-1 0,2 1 0,0 0 0,0 0 0,0-1 0,0 1 0,0-1 0,0 1 0,0-1 0,1 0 0,-1 0 0,0 0 0,1 0 0,-1 0 0,1 0 0,4 0 0,27 3 0,1-1 0,0-2 0,56-5 0,1 1 0,-71 3 0,1 1 0,1-1 0,-1-1 0,0-1 0,0 0 0,0-2 0,0-1 0,30-10 0,-37 10 0,-12 4 0,0 0 0,0 0 0,0 0 0,0 0 0,0 0 0,0 0 0,0-1 0,0 0 0,-1 1 0,1-1 0,-1 0 0,1 0 0,-1-1 0,4-3 0,-6 5 0,0 0 0,0 0 0,0 1 0,0-1 0,-1 0 0,1 1 0,0-1 0,0 1 0,-1-1 0,1 0 0,-1 1 0,1-1 0,0 1 0,-1-1 0,1 1 0,-1-1 0,1 1 0,-1-1 0,1 1 0,-1-1 0,0 1 0,1 0 0,-1-1 0,0 1 0,1 0 0,-1 0 0,0-1 0,1 1 0,-1 0 0,0 0 0,1 0 0,-1 0 0,0 0 0,1 0 0,-2 0 0,-31-3 0,32 3 0,-34-1 0,-29-2 0,60 2 0,0 0 0,0 0 0,1 0 0,-1 0 0,1 0 0,-1-1 0,1 0 0,0 0 0,-1 0 0,1 0 0,0 0 0,0-1 0,0 1 0,-3-5 0,-28-33 0,-2 2 0,-1 2 0,-60-45 0,96 80 0,1 0 0,-1 1 0,1-1 0,-1 1 0,0-1 0,0 0 0,1 1 0,-1-1 0,0 1 0,0 0 0,1-1 0,-1 1 0,0 0 0,0-1 0,0 1 0,0 0 0,0 0 0,0 0 0,1 0 0,-1 0 0,0 0 0,0 0 0,0 0 0,0 0 0,0 0 0,0 0 0,0 0 0,1 1 0,-1-1 0,-1 1 0,1 0 0,0 0 0,1 1 0,-1-1 0,0 0 0,1 1 0,-1-1 0,1 1 0,-1-1 0,1 1 0,0-1 0,0 1 0,0-1 0,0 1 0,0-1 0,0 3 0,10 58 0,12 10 0,35 80 0,-10-31 0,-45-117 0,15 36 0,-17-38 0,1 0 0,0 0 0,0-1 0,0 1 0,0 0 0,0-1 0,1 1 0,-1-1 0,0 1 0,1-1 0,-1 0 0,1 0 0,-1 0 0,1 1 0,0-1 0,-1-1 0,1 1 0,3 1 0,-4-2 0,0-1 0,0 1 0,0-1 0,0 0 0,0 1 0,0-1 0,0 0 0,0 1 0,-1-1 0,1 0 0,0 0 0,0 0 0,0 0 0,-1 0 0,1 0 0,-1 0 0,1 0 0,0 0 0,-1 0 0,0 0 0,1 0 0,-1 0 0,1-2 0,10-36 0,-8 29 0,22-108 0,-20 88 0,1 0 0,1 1 0,23-57 0,-23 67 26,-1 0 1,-1 0-1,0 0 0,2-26 0,11-40-1522,-12 68-5330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0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2363 2258 24575,'-56'0'0,"33"-2"0,0 1 0,1 1 0,-1 1 0,0 1 0,1 1 0,-1 2 0,1 0 0,-43 15 0,54-15 0,-1-1 0,0 0 0,1-1 0,-1 0 0,0-1 0,-24 1 0,-79-5 0,46-1 0,-418 3 0,462-2 0,0-1 0,1-1 0,-1-1 0,-31-11 0,-21-5 0,25 7 0,1-2 0,-92-43 0,72 28 0,45 17 0,1-1 0,1-1 0,0-1 0,1-1 0,1-1 0,1-1 0,-21-25 0,-12-10 0,9-1 0,9 7 0,21 31 0,2-1 0,0 0 0,1-1 0,-11-26 0,-16-25 0,30 54 0,1-1 0,0 0 0,-9-32 0,12 33 0,0 1 0,-1-1 0,-1 1 0,-1 1 0,-10-17 0,6 12 0,0-1 0,1 0 0,-10-30 0,-19-38 0,27 64 0,1-1 0,1 0 0,1-1 0,1 0 0,1 0 0,-6-51 0,6 3 0,4-101 0,4 124 0,-1 21 0,1 0 0,6-37 0,-4 57 0,0 0 0,1 1 0,0-1 0,1 1 0,0 0 0,0 0 0,1 0 0,1 1 0,0 0 0,7-10 0,17-19 0,-3 4 0,1 0 0,57-52 0,-27 33 0,-34 30 0,43-32 0,-50 43 0,1 1 0,0 1 0,1 1 0,-1 0 0,2 1 0,34-8 0,-24 9 0,1 3 0,0 0 0,56 2 0,479 3 0,-544 0 0,0 2 0,39 9 0,-13-3 0,-19-1 0,-1 1 0,-1 1 0,0 1 0,0 2 0,41 25 0,-43-24 0,30 20 0,-34-21 0,0 0 0,0-1 0,44 16 0,-38-17 0,0 1 0,-1 2 0,0 0 0,-1 2 0,-1 1 0,0 1 0,31 31 0,-13-12 0,-29-27 0,0 1 0,-1 1 0,0 0 0,-1 1 0,0 0 0,13 21 0,31 42 0,36 114 0,-82-164 0,0 0 0,-2 1 0,-1 0 0,-2 0 0,3 54 0,-5 174 0,-4-125 0,1-116 0,-2 0 0,1 0 0,-2 0 0,0-1 0,0 1 0,-2-1 0,1 0 0,-2-1 0,-9 17 0,-15 31 0,9-17 0,-41 63 0,44-76 0,8-16 0,-1 0 0,-1-1 0,0 0 0,0-1 0,-1-1 0,-1 0 0,-27 15 0,-116 46 0,141-62 0,-152 75 0,129-66 0,28-13 0,0 0 0,-1-1 0,-18 6 0,-35 5 0,1 3 0,-77 32 0,125-44-1365,0-1-5461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0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74 24575,'-31'0'0,"0"1"0,0 2 0,-45 9 0,63-9 0,0 1 0,1 0 0,-1 1 0,1 0 0,0 1 0,0 1 0,1 0 0,0 0 0,0 1 0,-16 16 0,-113 92 0,124-102 0,11-10 0,0 0 0,0 0 0,1 0 0,-1 0 0,1 1 0,0 0 0,1-1 0,-1 1 0,1 1 0,0-1 0,-3 7 0,6-10 0,0 0 0,1 0 0,-1-1 0,1 1 0,-1 0 0,1-1 0,-1 1 0,1-1 0,0 1 0,0-1 0,0 1 0,0-1 0,0 1 0,0-1 0,0 0 0,1 0 0,-1 1 0,0-1 0,1 0 0,-1 0 0,1 0 0,-1-1 0,1 1 0,-1 0 0,1 0 0,0-1 0,-1 1 0,1-1 0,2 1 0,58 9 0,-49-9 0,20 3 0,0 1 0,0 2 0,-1 1 0,0 1 0,33 15 0,-32-11 0,1-2 0,64 13 0,-42-12 0,21 3 0,-77-15 0,0 0 0,0 0 0,0 0 0,0 0 0,1 0 0,-1 0 0,0 0 0,0 0 0,0 0 0,0 0 0,0 0 0,0 0 0,1 0 0,-1 0 0,0 0 0,0 0 0,0 0 0,0-1 0,0 1 0,0 0 0,0 0 0,0 0 0,1 0 0,-1 0 0,0 0 0,0 0 0,0-1 0,0 1 0,0 0 0,0 0 0,0 0 0,0 0 0,0 0 0,0 0 0,0-1 0,0 1 0,0 0 0,0 0 0,0 0 0,0 0 0,0 0 0,0-1 0,0 1 0,0 0 0,0 0 0,0 0 0,0 0 0,0 0 0,0 0 0,-1-1 0,1 1 0,0 0 0,0 0 0,0 0 0,0 0 0,0 0 0,0 0 0,0 0 0,0 0 0,-1 0 0,1 0 0,0-1 0,0 1 0,-12-15 0,-14-13 0,8 14 0,0 0 0,-1 1 0,-29-14 0,-14-10 0,1-6 0,1-2 0,3-3 0,-54-58 0,31 13 0,80 94 0,0-1 0,-1 0 0,1 0 0,0 0 0,-1 1 0,1-1 0,0 0 0,0 0 0,-1 1 0,1-1 0,0 0 0,0 1 0,-1-1 0,1 0 0,0 1 0,0-1 0,0 0 0,0 1 0,-1-1 0,1 0 0,0 1 0,0-1 0,0 1 0,0-1 0,0 0 0,0 1 0,0-1 0,0 1 0,0-1 0,0 0 0,0 1 0,1-1 0,-1 0 0,0 1 0,0-1 0,0 0 0,0 1 0,1 0 0,1 22 0,11 16 0,20 37 0,-17-43 0,19 66 0,-23-64 0,17 39 0,7 21 0,-10-32 0,-25-61 0,-1-1 0,1 1 0,0-1 0,0 0 0,0 1 0,1-1 0,-1 0 0,0 1 0,0-1 0,1 0 0,-1 0 0,0 0 0,1 0 0,3 1 0,-4-2 0,0 0 0,-1 0 0,1 0 0,0-1 0,0 1 0,0 0 0,0 0 0,0-1 0,0 1 0,0-1 0,0 1 0,0 0 0,-1-1 0,1 0 0,0 1 0,0-1 0,-1 0 0,1 1 0,0-1 0,-1 0 0,1 0 0,-1 1 0,1-1 0,-1 0 0,1 0 0,-1 0 0,1 0 0,-1 0 0,1-1 0,13-33 0,-1 0 0,-2 0 0,-2-1 0,7-48 0,5-18 0,-14 75 0,0 2 0,-2 0 0,0-1 0,2-51 0,-8 0-1365,1 55-5461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12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24575,'15'0'0,"18"2"0,-1-3 0,1 0 0,-1-2 0,0-1 0,0-2 0,45-14 0,-56 14 0,0 1 0,1 1 0,38-3 0,28-5 0,-52 6 0,0 1 0,37 1 0,-31 2 0,43-7 0,132-16 0,-105 15 0,192 8 0,-141 4 0,-48-4 0,128 5 0,-174 9 0,-49-8 0,-1 0 0,27 1 0,325-4 0,-177-3 0,-165 4 0,58 10 0,-57-7 0,55 4 0,-23-10 0,-26 0 0,-1 1 0,0 2 0,64 12 0,-22-4 0,-64-10 0,0 1 0,0 1 0,0 0 0,0 0 0,0 2 0,0 0 0,15 6 0,-16-4 0,1-1 0,0-1 0,1 0 0,-1 0 0,1-2 0,-1 1 0,18-1 0,101-3 0,-54-2 0,690 3-1365,-745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1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24575,'1'0'0,"0"1"0,0-1 0,0 1 0,0-1 0,0 1 0,0-1 0,0 1 0,0 0 0,0 0 0,0 0 0,0-1 0,0 1 0,-1 0 0,1 0 0,0 0 0,0 0 0,-1 0 0,1 0 0,-1 1 0,1-1 0,-1 0 0,0 0 0,1 0 0,-1 0 0,0 1 0,0-1 0,0 2 0,5 39 0,-5-37 0,2 23-170,-1 1-1,-2 0 0,-1 0 1,-1-1-1,-2 1 0,-1-1 1,-15 47-1,15-59-6655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40:1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0,0-1 0,-1 0 0,1 1 0,0-1 0,0 1 0,0-1 0,0 1 0,-1 0 0,1-1 0,0 1 0,-1 0 0,1-1 0,0 1 0,-1 0 0,1 0 0,-1 0 0,1 0 0,-1-1 0,1 1 0,-1 0 0,0 0 0,0 0 0,1 1 0,7 33 0,-4-19 0,9 29-195,-2 0 0,-2 0 0,-2 1 0,-2 0 0,-2 1 0,-3 46 0,0-71-6631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52:0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30 24575,'-67'-12'0,"40"5"0,0 3 0,-1 0 0,0 2 0,0 1 0,-45 5 0,60-2 0,-1 0 0,1 1 0,0 0 0,1 1 0,-1 1 0,1 0 0,0 1 0,-23 13 0,29-14 0,0 0 0,1 1 0,-1 0 0,1 0 0,0 0 0,0 0 0,1 1 0,0 0 0,0 0 0,0 0 0,1 0 0,0 1 0,1-1 0,-3 13 0,0 3 0,1-1 0,1 1 0,1 41 0,2-52 0,1-1 0,0 0 0,1 0 0,1 0 0,-1 0 0,2 0 0,-1-1 0,2 1 0,-1-1 0,1 0 0,1 0 0,0-1 0,0 0 0,14 15 0,-10-13 0,1-1 0,0-1 0,1 0 0,0 0 0,0-2 0,1 1 0,0-1 0,0-1 0,1 0 0,0-1 0,21 5 0,-33-10 0,33 12 0,1-2 0,0-1 0,0-2 0,0-2 0,1-1 0,63-2 0,-87-4 0,0-1 0,-1 0 0,1-2 0,21-8 0,14-6 0,-38 15 0,-1 0 0,0 0 0,0-1 0,0 0 0,0-1 0,-1 0 0,0 0 0,-1-1 0,1 0 0,-1 0 0,0-1 0,-1 0 0,0 0 0,0-1 0,-1 1 0,6-14 0,-7 14 0,0 0 0,-1-1 0,0 1 0,0-1 0,-1 0 0,-1 0 0,1 0 0,-1 0 0,-1 0 0,1 0 0,-2 0 0,1 0 0,-1-1 0,-1 1 0,1 1 0,-2-1 0,1 0 0,-1 0 0,-5-10 0,2 7 0,-1 0 0,0 1 0,0 0 0,-1 0 0,-1 1 0,0 0 0,0 1 0,-1 0 0,0 0 0,0 1 0,-1 0 0,0 1 0,-1 0 0,0 1 0,0 0 0,0 1 0,0 0 0,-20-4 0,-88-30-1365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4:52:21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11 24575,'-4'1'0,"1"-1"0,0 1 0,0 0 0,-1 0 0,1 0 0,0 1 0,0-1 0,0 1 0,0 0 0,1 0 0,-1 0 0,0 0 0,-3 4 0,-36 39 0,25-26 0,-138 129 0,139-132 0,9-11 0,0 2 0,1-1 0,-1 1 0,2 0 0,-1 0 0,1 0 0,-5 9 0,10-16 0,0 1 0,0-1 0,0 0 0,0 0 0,0 1 0,0-1 0,0 0 0,0 0 0,0 1 0,0-1 0,0 0 0,0 1 0,0-1 0,0 0 0,0 0 0,0 1 0,0-1 0,0 0 0,0 0 0,1 1 0,-1-1 0,0 0 0,0 0 0,0 1 0,0-1 0,1 0 0,-1 0 0,0 0 0,0 1 0,0-1 0,1 0 0,-1 0 0,0 0 0,0 0 0,1 1 0,-1-1 0,0 0 0,1 0 0,15 2 0,20-7 0,-34 4 0,30-3 0,1 2 0,-1 1 0,39 4 0,4-1 0,-63-1 0,-5-1 0,0 0 0,0 0 0,0 0 0,0-1 0,0 0 0,0 0 0,7-3 0,-13 3 0,0 1 0,0-1 0,0 1 0,-1-1 0,1 1 0,0-1 0,0 0 0,0 1 0,-1-1 0,1 0 0,0 1 0,-1-1 0,1 0 0,-1 0 0,1 0 0,-1 0 0,1 0 0,-1 0 0,1 0 0,-1 0 0,0-1 0,1-1 0,-2 1 0,1-1 0,0 1 0,0-1 0,-1 1 0,1-1 0,-1 1 0,0-1 0,0 1 0,0-1 0,0 1 0,-2-4 0,-17-25 0,-2 0 0,-1 1 0,-1 1 0,-1 2 0,-2 0 0,0 2 0,-47-34 0,73 59 0,1-1 0,0 1 0,-1-1 0,1 1 0,0-1 0,-1 1 0,1-1 0,-1 1 0,1-1 0,-1 1 0,1 0 0,-1-1 0,1 1 0,-1 0 0,1-1 0,-1 1 0,1 0 0,-1 0 0,0-1 0,1 1 0,-1 0 0,1 0 0,-1 0 0,0 0 0,1 0 0,-1 0 0,0 0 0,1 0 0,-1 0 0,1 0 0,-1 0 0,0 0 0,1 1 0,-1-1 0,1 0 0,-1 0 0,1 1 0,-1-1 0,0 1 0,-1 26 0,3-14 0,-1 11 0,2 1 0,1-1 0,1 0 0,2-1 0,0 1 0,15 37 0,-13-42 0,17 41 0,48 83 0,-73-142 0,0-1 0,0 0 0,0 0 0,0 0 0,0 1 0,0-1 0,0 0 0,1 0 0,-1 1 0,0-1 0,0 0 0,0 0 0,0 0 0,0 1 0,1-1 0,-1 0 0,0 0 0,0 0 0,0 0 0,1 0 0,-1 1 0,0-1 0,0 0 0,1 0 0,-1 0 0,0 0 0,0 0 0,0 0 0,1 0 0,-1 0 0,0 0 0,0 0 0,1 0 0,-1 0 0,0 0 0,0 0 0,1 0 0,-1 0 0,0 0 0,0 0 0,1 0 0,-1 0 0,0 0 0,0 0 0,1-1 0,-1 1 0,0 0 0,0 0 0,1 0 0,6-17 0,-1-21 0,8-94 0,17-64-312,-23 153-741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CB283-E48B-4DA2-8461-B2967A3B0EBE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D60F8-EA55-4F76-8FD8-410B15623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D60F8-EA55-4F76-8FD8-410B15623D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8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D60F8-EA55-4F76-8FD8-410B15623D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1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00F72-B8FB-CD3A-F55C-1FAEA5BC3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A97AC7-3FE1-FEA1-FB52-DBD55695B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2F1C9-5DC3-3308-86A5-1E8EF793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3B2C3-FC7C-9760-0AB0-B00D6F2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E8958-09C5-D73C-AE52-B2607432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F758-1D19-2EB3-789D-2088C72E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C6B81-10D6-68D0-DD2E-006BE24C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644D0-C4AE-C699-8C84-AEB6E679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C9652-6027-17BD-441D-989937EA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0BD87-0988-F6E5-4339-ED99BC46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D5CA3-1881-DFC2-8F16-87B241F69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2A6FE6-5BD0-8D6D-90F9-DCF9BE488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265B6-E7F7-3257-4E6F-41336966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7A8F8-2657-283D-3AD7-939A4FCE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35A7-2C60-A15B-D836-FEB36541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51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B33A9-DC91-4359-B6C7-BD9611C38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6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EACE7E-A5EA-44B7-8051-96BE0413D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0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EACE7E-A5EA-44B7-8051-96BE0413D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396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417E79-09A9-4AFC-F54A-FF81FF1203C0}"/>
              </a:ext>
            </a:extLst>
          </p:cNvPr>
          <p:cNvSpPr/>
          <p:nvPr userDrawn="1"/>
        </p:nvSpPr>
        <p:spPr>
          <a:xfrm>
            <a:off x="0" y="1112808"/>
            <a:ext cx="12192000" cy="109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0321DB3-ABAE-DF3E-11F3-0B88F9339C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637" y="301625"/>
            <a:ext cx="8427977" cy="388488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에스코어 드림 7 ExtraBold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447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5D5DE-9AA2-BD48-BF16-4D25DE0E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F5750-FD9E-7500-3D28-3D8D5655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181E2-D1C6-8C03-2D26-16C1F636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48DDF-E7E6-CB18-7905-E94F7F28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11353-3D61-8809-6BED-9AE48E3B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3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4A7F9-B6F3-38B1-66F4-D032B7B6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559E5-1491-6351-48DC-91443361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889B2-9A3C-48C4-376D-16BCAC5C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6B8CD-0F4D-F0E0-38A8-266B87E1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CB837-7F82-C6AA-C082-B0F1CABD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1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5321A-A15D-D4B9-7BA6-2FD0C864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1867F-567A-C0E4-73F5-C95E9BAF9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CFC87-9E4B-9C92-B4B0-8ED275AD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9F95A-3952-4A83-4A73-105D23F4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F4FFEF-BC13-2CAE-704D-60DBEE2A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3A39E-35B5-812B-37CA-986E84DC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8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CD68C-0B1D-70DD-12D1-F65DB2C6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99439-EE56-7C61-44F8-4E275F94D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F7865-47F3-C26A-E714-10894DF33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9934CF-55B7-6FFD-A054-367E92467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DF5D38-5313-14E8-AB06-2C41DA66D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A43B16-C720-4C7A-82B6-ED5C3C5C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60C3B0-9F71-D044-D837-5FB57641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B28716-0D14-5834-F87C-E0C9AC82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0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09437-62FF-1818-D381-6046CE7E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8872B8-6456-98BC-877A-3994B1CE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68E70A-5A45-8CB1-47B0-02D73C43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6111F-FF47-C2D2-2BB3-F966144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7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EAE837-C8A0-C3FB-4019-43E7E54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943A6-1EAD-8DE3-9709-65FDFC3A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FD877A-3435-D677-8373-6C320A4A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9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AF392-DBAE-B979-9D20-2BE16052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7CD17-2C94-DA5F-CE38-39B418C82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ACCFB-2CAA-D926-766E-F1A6691A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7D593-1B37-5D22-42D9-EFD2F45F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7E7874-D803-84DE-4A1E-9BED3CD6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277C08-11BC-A8A3-F2E4-E3053D60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9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8C67-9BA4-2E20-9EA2-BDEF1ABC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EB656F-039E-622B-93E3-DDC6B4751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8D0FCD-E7ED-D4A6-9D06-EBC2390B3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5293D-D960-7291-A5E1-0D928053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36B14-E6A9-C644-615C-34649A31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C771F-D008-7559-277B-98FB5A9F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1DB48C-1FDA-4D15-9344-F76A2A66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07F55-2CF1-CA88-637D-32E8D574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F2BE2-3312-7626-DA5D-57EA5DD14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5F573-7063-01AB-9EC1-24AAD6B8B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01D17F-7F06-9A98-BFD2-6EC275572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3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.ebi.ac.uk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D666A-A234-487E-BAC2-D489D4564A38}"/>
              </a:ext>
            </a:extLst>
          </p:cNvPr>
          <p:cNvSpPr txBox="1"/>
          <p:nvPr/>
        </p:nvSpPr>
        <p:spPr>
          <a:xfrm>
            <a:off x="550456" y="1680622"/>
            <a:ext cx="891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5400" spc="-150" dirty="0">
                <a:solidFill>
                  <a:schemeClr val="bg1"/>
                </a:solidFill>
              </a:rPr>
              <a:t>단백질 구조 예측 인공지능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E2272-53DC-4B24-8D9B-7347D71DA506}"/>
              </a:ext>
            </a:extLst>
          </p:cNvPr>
          <p:cNvSpPr txBox="1"/>
          <p:nvPr/>
        </p:nvSpPr>
        <p:spPr>
          <a:xfrm>
            <a:off x="8280019" y="5687787"/>
            <a:ext cx="3603009" cy="78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1426</a:t>
            </a:r>
          </a:p>
          <a:p>
            <a:pPr algn="r">
              <a:lnSpc>
                <a:spcPct val="13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이지명</a:t>
            </a:r>
          </a:p>
        </p:txBody>
      </p:sp>
    </p:spTree>
    <p:extLst>
      <p:ext uri="{BB962C8B-B14F-4D97-AF65-F5344CB8AC3E}">
        <p14:creationId xmlns:p14="http://schemas.microsoft.com/office/powerpoint/2010/main" val="391337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단백질 구조 예측의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6" y="1416079"/>
            <a:ext cx="10548073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1) </a:t>
            </a:r>
            <a:r>
              <a:rPr lang="ko-KR" altLang="en-US" sz="2000" b="1" dirty="0" err="1"/>
              <a:t>안핀센</a:t>
            </a:r>
            <a:r>
              <a:rPr lang="en-US" altLang="ko-KR" sz="2000" b="1" dirty="0"/>
              <a:t>(Anfinsen)</a:t>
            </a:r>
            <a:r>
              <a:rPr lang="ko-KR" altLang="en-US" sz="2000" b="1" dirty="0"/>
              <a:t>의 실험</a:t>
            </a:r>
            <a:endParaRPr lang="en-US" altLang="ko-KR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단백질의 접힌 구조를 인위적으로 망가뜨린 다음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적절한 조건에서 초기의 접힘 상태를 회복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단백질의 아미노산 서열 자체의 정보가 고유한 접힌 형태를 결정함을 밝힘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140F91-45D4-7155-048B-9A6535176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82" y="2970821"/>
            <a:ext cx="5701579" cy="27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1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단백질 구조 예측의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5" y="1416079"/>
            <a:ext cx="10705091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2) </a:t>
            </a:r>
            <a:r>
              <a:rPr lang="ko-KR" altLang="en-US" sz="2000" b="1" dirty="0"/>
              <a:t>과거에 단백질 구조를 확인한 방법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X</a:t>
            </a:r>
            <a:r>
              <a:rPr lang="ko-KR" altLang="en-US" sz="2000" dirty="0"/>
              <a:t>선 결정학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핵자기</a:t>
            </a:r>
            <a:r>
              <a:rPr lang="ko-KR" altLang="en-US" sz="2000" dirty="0"/>
              <a:t> 공명 </a:t>
            </a:r>
            <a:r>
              <a:rPr lang="ko-KR" altLang="en-US" sz="2000" dirty="0" err="1"/>
              <a:t>분광학</a:t>
            </a:r>
            <a:r>
              <a:rPr lang="en-US" altLang="ko-KR" sz="2000" dirty="0"/>
              <a:t>, </a:t>
            </a:r>
            <a:r>
              <a:rPr lang="ko-KR" altLang="en-US" sz="2000" dirty="0"/>
              <a:t>극저온 전자 현미경 등으로 단백질 구조를 알아냄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각각의 방법은 많은 시행착오를 걸치며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수년의 작업이 걸릴 수 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단백질 구조 하나에 많은 비용이 든다</a:t>
            </a:r>
            <a:endParaRPr lang="en-US" altLang="ko-KR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A8A5B9-3424-DDBF-F85F-C936CD9B254C}"/>
              </a:ext>
            </a:extLst>
          </p:cNvPr>
          <p:cNvGrpSpPr/>
          <p:nvPr/>
        </p:nvGrpSpPr>
        <p:grpSpPr>
          <a:xfrm>
            <a:off x="2287419" y="3602636"/>
            <a:ext cx="7617161" cy="2140527"/>
            <a:chOff x="1628980" y="3428999"/>
            <a:chExt cx="7163069" cy="20129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5D6045-2DCF-6A00-8AA2-9E5B872C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8980" y="3428999"/>
              <a:ext cx="5003907" cy="20129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F38912-1A2D-3240-AF06-499B5514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887" y="3428999"/>
              <a:ext cx="2159162" cy="1839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05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677B24-4B0B-13EE-5341-41BED047F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인공지능의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896E8-0C35-1310-9C31-8ADBDD6FCCED}"/>
              </a:ext>
            </a:extLst>
          </p:cNvPr>
          <p:cNvSpPr txBox="1"/>
          <p:nvPr/>
        </p:nvSpPr>
        <p:spPr>
          <a:xfrm>
            <a:off x="655637" y="1388370"/>
            <a:ext cx="10705091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기계학습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꾸준한 경험을 통해 어떠한 작업에 대한 성능을 높이는 것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학습을 진행되며 오차를 낮추는 것을 목표로 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딥러닝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인간의 뉴런을 모방</a:t>
            </a:r>
            <a:r>
              <a:rPr lang="en-US" altLang="ko-KR" sz="2000" dirty="0"/>
              <a:t>, </a:t>
            </a:r>
            <a:r>
              <a:rPr lang="ko-KR" altLang="en-US" sz="2000" dirty="0"/>
              <a:t>신경망끼리 서로 연결</a:t>
            </a:r>
            <a:endParaRPr lang="en-US" altLang="ko-KR" sz="2000" dirty="0"/>
          </a:p>
        </p:txBody>
      </p:sp>
      <p:pic>
        <p:nvPicPr>
          <p:cNvPr id="1026" name="Picture 2" descr="학습 알고리즘(Optimizer): 경사 하강법, 뉴턴/준 뉴턴 방법, 확률적 경사하강법(SGD) : 네이버 블로그">
            <a:extLst>
              <a:ext uri="{FF2B5EF4-FFF2-40B4-BE49-F238E27FC236}">
                <a16:creationId xmlns:a16="http://schemas.microsoft.com/office/drawing/2014/main" id="{90DEAC77-56D8-0A46-0EF7-3E6F117D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8" y="1529224"/>
            <a:ext cx="3501890" cy="189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딥 러닝: 무엇이고, 왜 중요하며, 어떻게 작동할까요? | Freshdesk">
            <a:extLst>
              <a:ext uri="{FF2B5EF4-FFF2-40B4-BE49-F238E27FC236}">
                <a16:creationId xmlns:a16="http://schemas.microsoft.com/office/drawing/2014/main" id="{E4369FDD-DC40-7700-F41C-407C50674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8" y="3569854"/>
            <a:ext cx="3336204" cy="2607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52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677B24-4B0B-13EE-5341-41BED047F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인공지능의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896E8-0C35-1310-9C31-8ADBDD6FCCED}"/>
              </a:ext>
            </a:extLst>
          </p:cNvPr>
          <p:cNvSpPr txBox="1"/>
          <p:nvPr/>
        </p:nvSpPr>
        <p:spPr>
          <a:xfrm>
            <a:off x="655635" y="1416079"/>
            <a:ext cx="10705091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CNN (</a:t>
            </a:r>
            <a:r>
              <a:rPr lang="ko-KR" altLang="en-US" sz="2000" b="1" dirty="0" err="1"/>
              <a:t>합성곱</a:t>
            </a:r>
            <a:r>
              <a:rPr lang="ko-KR" altLang="en-US" sz="2000" b="1" dirty="0"/>
              <a:t> 신경망</a:t>
            </a:r>
            <a:r>
              <a:rPr lang="en-US" altLang="ko-KR" sz="20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이미지 분석에서 주로 쓰임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인접한 </a:t>
            </a:r>
            <a:r>
              <a:rPr lang="ko-KR" altLang="en-US" sz="2000" dirty="0" err="1"/>
              <a:t>픽셀끼리의</a:t>
            </a:r>
            <a:r>
              <a:rPr lang="ko-KR" altLang="en-US" sz="2000" dirty="0"/>
              <a:t> 연관성을 이용해 패턴을 찾아낸다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b="1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3" name="그림 2" descr="머신러닝/딥러닝] 9-1. Convolutional Neural Network(CNN)">
            <a:extLst>
              <a:ext uri="{FF2B5EF4-FFF2-40B4-BE49-F238E27FC236}">
                <a16:creationId xmlns:a16="http://schemas.microsoft.com/office/drawing/2014/main" id="{664D2583-789E-91CD-9A46-4D02319BA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5" y="2877212"/>
            <a:ext cx="5563965" cy="163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확대이미지">
            <a:extLst>
              <a:ext uri="{FF2B5EF4-FFF2-40B4-BE49-F238E27FC236}">
                <a16:creationId xmlns:a16="http://schemas.microsoft.com/office/drawing/2014/main" id="{E36F9BAA-F5D1-2D3C-8F71-B5A35E17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42" y="3831690"/>
            <a:ext cx="5398758" cy="272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EB5CD-C313-D569-5920-297609FF6958}"/>
              </a:ext>
            </a:extLst>
          </p:cNvPr>
          <p:cNvSpPr txBox="1"/>
          <p:nvPr/>
        </p:nvSpPr>
        <p:spPr>
          <a:xfrm>
            <a:off x="4698582" y="4937687"/>
            <a:ext cx="3736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/>
              <a:t>어텐션</a:t>
            </a:r>
            <a:r>
              <a:rPr lang="ko-KR" altLang="en-US" sz="2000" b="1" dirty="0"/>
              <a:t> 신경망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인간이 집중하는 것을 모방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Ex) ChatGPT-3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3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알파폴드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5181599" y="1656710"/>
            <a:ext cx="6336632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물리적인 값을 예측 </a:t>
            </a:r>
            <a:r>
              <a:rPr lang="en-US" altLang="ko-KR" sz="2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(CNN)</a:t>
            </a:r>
          </a:p>
          <a:p>
            <a:pPr marL="914400" lvl="1" indent="-457200">
              <a:lnSpc>
                <a:spcPct val="150000"/>
              </a:lnSpc>
              <a:buAutoNum type="alphaLcParenBoth"/>
            </a:pP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아미노산 쌍 사이의 </a:t>
            </a:r>
            <a:r>
              <a:rPr lang="ko-KR" altLang="en-US" sz="20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거리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20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AutoNum type="alphaLcParenBoth"/>
            </a:pP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 아미노산들을 연결하는 화학 결합 사이의 </a:t>
            </a:r>
            <a:r>
              <a:rPr lang="ko-KR" altLang="en-US" sz="20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각도</a:t>
            </a:r>
            <a:endParaRPr lang="en-US" altLang="ko-KR" sz="20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AutoNum type="alphaLcParenBoth"/>
            </a:pPr>
            <a:endParaRPr lang="en-US" altLang="ko-KR" sz="24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제안된 구조의 정확도를 예측</a:t>
            </a:r>
            <a:endParaRPr lang="en-US" altLang="ko-KR" sz="24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머신러닝을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오차가 크면 예측 구조를 수정</a:t>
            </a:r>
            <a:endParaRPr lang="en-US" altLang="ko-KR" sz="20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이를 통해 가장 확률이 높은 단백질 구조를 찾음</a:t>
            </a:r>
            <a:endParaRPr lang="en-US" altLang="ko-KR" sz="20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88E91A-106C-7AA0-59A7-8D135B7D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1187115"/>
            <a:ext cx="3561347" cy="55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알파폴드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3FA3A8-011E-EBEF-2A33-1721F5D5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101189"/>
            <a:ext cx="10836538" cy="5455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0F7E6-55D3-CB21-D05F-23E3BB324D29}"/>
              </a:ext>
            </a:extLst>
          </p:cNvPr>
          <p:cNvSpPr txBox="1"/>
          <p:nvPr/>
        </p:nvSpPr>
        <p:spPr>
          <a:xfrm>
            <a:off x="792188" y="2985777"/>
            <a:ext cx="110639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DNA </a:t>
            </a:r>
            <a:r>
              <a:rPr lang="ko-KR" altLang="en-US" sz="1600" dirty="0"/>
              <a:t>서열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77644-D61E-80ED-3BD9-772480752D2B}"/>
              </a:ext>
            </a:extLst>
          </p:cNvPr>
          <p:cNvSpPr txBox="1"/>
          <p:nvPr/>
        </p:nvSpPr>
        <p:spPr>
          <a:xfrm>
            <a:off x="4442797" y="1244723"/>
            <a:ext cx="156645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거리와 각도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0BB82-8D45-F5BF-CEE0-7BAFDC44BC7F}"/>
              </a:ext>
            </a:extLst>
          </p:cNvPr>
          <p:cNvSpPr txBox="1"/>
          <p:nvPr/>
        </p:nvSpPr>
        <p:spPr>
          <a:xfrm>
            <a:off x="7089015" y="1090835"/>
            <a:ext cx="175018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기계학습으로 더 확률 높은 구조를 찾음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D8864-48B3-7F9C-CF52-C0E2E1AEA35C}"/>
              </a:ext>
            </a:extLst>
          </p:cNvPr>
          <p:cNvSpPr txBox="1"/>
          <p:nvPr/>
        </p:nvSpPr>
        <p:spPr>
          <a:xfrm>
            <a:off x="10385782" y="4163413"/>
            <a:ext cx="156004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최종 </a:t>
            </a:r>
            <a:r>
              <a:rPr lang="ko-KR" altLang="en-US" sz="1600"/>
              <a:t>예측 구조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771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1F0C5D-F2A4-4F90-5DC3-9C50C926B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알파폴드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1BCF1-8512-E2F7-D622-F11A8C07D968}"/>
              </a:ext>
            </a:extLst>
          </p:cNvPr>
          <p:cNvSpPr txBox="1"/>
          <p:nvPr/>
        </p:nvSpPr>
        <p:spPr>
          <a:xfrm>
            <a:off x="655635" y="1416079"/>
            <a:ext cx="10705091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알파폴드</a:t>
            </a:r>
            <a:r>
              <a:rPr lang="en-US" altLang="ko-KR" sz="2000" b="1" dirty="0"/>
              <a:t>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여러 개의 아미노산 사이의 상호작용을 주목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CNN </a:t>
            </a:r>
            <a:r>
              <a:rPr lang="ko-KR" altLang="en-US" sz="2000" dirty="0"/>
              <a:t>대신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신경망을 사용 </a:t>
            </a:r>
            <a:r>
              <a:rPr lang="en-US" altLang="ko-KR" sz="2000" dirty="0"/>
              <a:t>(CNN</a:t>
            </a:r>
            <a:r>
              <a:rPr lang="ko-KR" altLang="en-US" sz="2000" dirty="0"/>
              <a:t>은 인접한 픽셀만을 비중 있게 보나</a:t>
            </a:r>
            <a:r>
              <a:rPr lang="en-US" altLang="ko-KR" sz="2000" dirty="0"/>
              <a:t>, </a:t>
            </a:r>
            <a:r>
              <a:rPr lang="ko-KR" altLang="en-US" sz="2000" dirty="0"/>
              <a:t>단백질 구조 파악을 위해서는 멀리 떨어진 정보도 필요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9230B-7024-D591-0270-39DDBD38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20" y="3562433"/>
            <a:ext cx="5281881" cy="1417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05E3DF-88C3-F2FC-87DF-C272A0B4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86" y="3198091"/>
            <a:ext cx="2852478" cy="31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6B4CF7E-ED3B-2700-F81A-F48B63611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알파폴드</a:t>
            </a:r>
          </a:p>
        </p:txBody>
      </p:sp>
      <p:pic>
        <p:nvPicPr>
          <p:cNvPr id="3" name="그림 2" descr="AlphaFold: a solution to a 50-year-old grand challenge in biology">
            <a:extLst>
              <a:ext uri="{FF2B5EF4-FFF2-40B4-BE49-F238E27FC236}">
                <a16:creationId xmlns:a16="http://schemas.microsoft.com/office/drawing/2014/main" id="{E5AC7771-0A84-6242-B85E-A771BD4B3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2189645"/>
            <a:ext cx="5731510" cy="38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C0A96-70DE-E389-41F2-068AF3607895}"/>
              </a:ext>
            </a:extLst>
          </p:cNvPr>
          <p:cNvSpPr txBox="1"/>
          <p:nvPr/>
        </p:nvSpPr>
        <p:spPr>
          <a:xfrm>
            <a:off x="655635" y="1416079"/>
            <a:ext cx="1070509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CASP : </a:t>
            </a:r>
            <a:r>
              <a:rPr lang="ko-KR" altLang="en-US" sz="2000" dirty="0"/>
              <a:t>단백질 </a:t>
            </a:r>
            <a:r>
              <a:rPr lang="en-US" altLang="ko-KR" sz="2000" dirty="0"/>
              <a:t>3</a:t>
            </a:r>
            <a:r>
              <a:rPr lang="ko-KR" altLang="en-US" sz="2000" dirty="0"/>
              <a:t>차원 구조 예측 대회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8230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CCE13D-526D-5540-2EBF-486F493C3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로제타폴드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F953D-F3EB-72E1-CEAA-12199A231D3F}"/>
              </a:ext>
            </a:extLst>
          </p:cNvPr>
          <p:cNvSpPr txBox="1"/>
          <p:nvPr/>
        </p:nvSpPr>
        <p:spPr>
          <a:xfrm>
            <a:off x="655635" y="1416079"/>
            <a:ext cx="10705091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알파폴드의</a:t>
            </a:r>
            <a:r>
              <a:rPr lang="ko-KR" altLang="en-US" sz="2000" dirty="0"/>
              <a:t> 영향으로 </a:t>
            </a:r>
            <a:r>
              <a:rPr lang="en-US" altLang="ko-KR" sz="2000" dirty="0"/>
              <a:t>BAKER </a:t>
            </a:r>
            <a:r>
              <a:rPr lang="ko-KR" altLang="en-US" sz="2000" dirty="0"/>
              <a:t>연구소가 만든 단백질 구조 예측 인공지능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CASP14</a:t>
            </a:r>
            <a:r>
              <a:rPr lang="ko-KR" altLang="en-US" sz="2000" dirty="0"/>
              <a:t>에서 </a:t>
            </a:r>
            <a:r>
              <a:rPr lang="en-US" altLang="ko-KR" sz="2000" dirty="0"/>
              <a:t>AlphaFold2</a:t>
            </a:r>
            <a:r>
              <a:rPr lang="ko-KR" altLang="en-US" sz="2000" dirty="0"/>
              <a:t>에 이어 </a:t>
            </a:r>
            <a:r>
              <a:rPr lang="en-US" altLang="ko-KR" sz="2000" dirty="0"/>
              <a:t>2</a:t>
            </a:r>
            <a:r>
              <a:rPr lang="ko-KR" altLang="en-US" sz="2000" dirty="0"/>
              <a:t>등을 차지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1, 2, 3</a:t>
            </a:r>
            <a:r>
              <a:rPr lang="ko-KR" altLang="en-US" sz="2000" dirty="0"/>
              <a:t>차원 정보 간 연결을 강화하여 알파폴드와 차별점을 만듦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알파폴드</a:t>
            </a:r>
            <a:r>
              <a:rPr lang="en-US" altLang="ko-KR" sz="2000" dirty="0"/>
              <a:t>2</a:t>
            </a:r>
            <a:r>
              <a:rPr lang="ko-KR" altLang="en-US" sz="2000" dirty="0"/>
              <a:t>와 같이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신경망을 사용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DEF39C06-AA8B-AE28-DD30-7FBE37EB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9" y="3435019"/>
            <a:ext cx="6057927" cy="30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확대이미지">
            <a:extLst>
              <a:ext uri="{FF2B5EF4-FFF2-40B4-BE49-F238E27FC236}">
                <a16:creationId xmlns:a16="http://schemas.microsoft.com/office/drawing/2014/main" id="{2D906A97-7A55-FE8C-072A-06DD7A7F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946943" cy="30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7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결과</a:t>
            </a:r>
          </a:p>
        </p:txBody>
      </p:sp>
      <p:pic>
        <p:nvPicPr>
          <p:cNvPr id="4" name="그림 3" descr="알파폴드2 이전 밝혀진 단백질 구조는 1%에 불과했다(사진=행사 캡처)">
            <a:extLst>
              <a:ext uri="{FF2B5EF4-FFF2-40B4-BE49-F238E27FC236}">
                <a16:creationId xmlns:a16="http://schemas.microsoft.com/office/drawing/2014/main" id="{6EB35072-7CBE-088F-0AFE-9013B463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4" y="1268623"/>
            <a:ext cx="8574327" cy="43207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3E308-7988-E7EE-289C-D50FA8822CFA}"/>
              </a:ext>
            </a:extLst>
          </p:cNvPr>
          <p:cNvSpPr txBox="1"/>
          <p:nvPr/>
        </p:nvSpPr>
        <p:spPr>
          <a:xfrm>
            <a:off x="6716723" y="4043852"/>
            <a:ext cx="4874913" cy="135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딥마인드는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2022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 약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억개의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단백질 구조 예측 결과를 내놓았다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dirty="0">
                <a:hlinkClick r:id="rId3"/>
              </a:rPr>
              <a:t>https://alphafold.ebi.ac.uk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796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A6C8D-DB2E-407A-8359-8BE7D64CD3C2}"/>
              </a:ext>
            </a:extLst>
          </p:cNvPr>
          <p:cNvSpPr txBox="1"/>
          <p:nvPr/>
        </p:nvSpPr>
        <p:spPr>
          <a:xfrm>
            <a:off x="676738" y="811446"/>
            <a:ext cx="43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에스코어 드림 7 ExtraBold" panose="020B0803030302020204" pitchFamily="34" charset="-127"/>
              </a:rPr>
              <a:t>CONTENTS</a:t>
            </a:r>
            <a:endParaRPr lang="ko-KR" altLang="en-US" sz="2800" dirty="0" err="1">
              <a:solidFill>
                <a:schemeClr val="bg1"/>
              </a:solidFill>
              <a:latin typeface="+mj-ea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956C5C-A9B9-4F91-AFE9-B12B2A51F29F}"/>
              </a:ext>
            </a:extLst>
          </p:cNvPr>
          <p:cNvGrpSpPr/>
          <p:nvPr/>
        </p:nvGrpSpPr>
        <p:grpSpPr>
          <a:xfrm>
            <a:off x="676738" y="3606423"/>
            <a:ext cx="4543851" cy="694944"/>
            <a:chOff x="740533" y="4103290"/>
            <a:chExt cx="4543851" cy="6949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3A0847-B097-4C67-AD87-648E3F70F7C4}"/>
                </a:ext>
              </a:extLst>
            </p:cNvPr>
            <p:cNvSpPr txBox="1"/>
            <p:nvPr/>
          </p:nvSpPr>
          <p:spPr>
            <a:xfrm>
              <a:off x="740533" y="4103290"/>
              <a:ext cx="45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defRPr>
              </a:lvl1pPr>
            </a:lstStyle>
            <a:p>
              <a:r>
                <a:rPr lang="ko-KR" altLang="en-US" sz="2800" spc="-150" dirty="0">
                  <a:solidFill>
                    <a:srgbClr val="0F2027"/>
                  </a:solidFill>
                </a:rPr>
                <a:t>단백질 구조 예측 인공지능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2986D3-29D0-4804-8D68-61BCE3DEDC6E}"/>
                </a:ext>
              </a:extLst>
            </p:cNvPr>
            <p:cNvSpPr txBox="1"/>
            <p:nvPr/>
          </p:nvSpPr>
          <p:spPr>
            <a:xfrm>
              <a:off x="740533" y="4490457"/>
              <a:ext cx="3885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endParaRPr lang="ko-KR" altLang="en-US" sz="1400" spc="-150" dirty="0">
                <a:solidFill>
                  <a:srgbClr val="0F2027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4DCD4B-3C63-675F-5C06-7B56D06A71B7}"/>
              </a:ext>
            </a:extLst>
          </p:cNvPr>
          <p:cNvSpPr txBox="1"/>
          <p:nvPr/>
        </p:nvSpPr>
        <p:spPr>
          <a:xfrm>
            <a:off x="8020063" y="2473590"/>
            <a:ext cx="3319708" cy="365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단백질 구조 예측의 필요성</a:t>
            </a: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단백질 구조 예측의 역사</a:t>
            </a: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인공지능의 원리</a:t>
            </a: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알파폴드</a:t>
            </a: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로제타폴드</a:t>
            </a: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결과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에스코어 드림 7 ExtraBold" panose="020B0803030302020204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에스코어 드림 7 ExtraBold" panose="020B0803030302020204"/>
                <a:cs typeface="Times New Roman" panose="02020603050405020304" pitchFamily="18" charset="0"/>
              </a:rPr>
              <a:t>고찰</a:t>
            </a:r>
          </a:p>
        </p:txBody>
      </p:sp>
    </p:spTree>
    <p:extLst>
      <p:ext uri="{BB962C8B-B14F-4D97-AF65-F5344CB8AC3E}">
        <p14:creationId xmlns:p14="http://schemas.microsoft.com/office/powerpoint/2010/main" val="205857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92F968-FCE8-12C8-ED19-B813200EB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187F-F942-4E64-3C45-BDBD7EC439B5}"/>
              </a:ext>
            </a:extLst>
          </p:cNvPr>
          <p:cNvSpPr txBox="1"/>
          <p:nvPr/>
        </p:nvSpPr>
        <p:spPr>
          <a:xfrm>
            <a:off x="655637" y="1143455"/>
            <a:ext cx="107974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사회에 끼칠 것으로 기대되는 영향</a:t>
            </a:r>
            <a:endParaRPr lang="en-US" altLang="ko-KR" sz="1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 질병에 관련된 단백질의 구조를 알아내 보다 심화된 이해로 효과적인 치료법을 개발 가능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암세포나 바이러스의 단백질 구조를 통해 그 암세포 혹은 바이러스와 관련된 특정 단백질을 공격하는 치료제나 항체를 만들기 쉬워질 것임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초반 </a:t>
            </a:r>
            <a:r>
              <a:rPr lang="ko-KR" altLang="en-US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알파폴드가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코로나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바이러스의 일부 단백질 구조를 예측하여 발표했을 때 실제와 유사하게 예측한 단백질 존재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신종 바이러스가 등장했을 때 빠르게 구조를 파악해 백신을 개발해 감염을 억제할 수 있을 것임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464730-C7A6-6EA9-5980-41FEB88706E4}"/>
              </a:ext>
            </a:extLst>
          </p:cNvPr>
          <p:cNvGrpSpPr/>
          <p:nvPr/>
        </p:nvGrpSpPr>
        <p:grpSpPr>
          <a:xfrm>
            <a:off x="1808108" y="4210810"/>
            <a:ext cx="9044620" cy="2501140"/>
            <a:chOff x="1410944" y="3815110"/>
            <a:chExt cx="9370112" cy="2741265"/>
          </a:xfrm>
        </p:grpSpPr>
        <p:pic>
          <p:nvPicPr>
            <p:cNvPr id="1026" name="Picture 2" descr="Multiple sequence alignment - Wikipedia">
              <a:extLst>
                <a:ext uri="{FF2B5EF4-FFF2-40B4-BE49-F238E27FC236}">
                  <a16:creationId xmlns:a16="http://schemas.microsoft.com/office/drawing/2014/main" id="{AD41904F-6FD7-2A43-C9DA-57A127774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842" y="3978327"/>
              <a:ext cx="1918830" cy="108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6C24A52-CD79-DB09-C8FC-C3B2EF87F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489" y="5067612"/>
              <a:ext cx="1256272" cy="126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인공지능 - 나무위키">
              <a:extLst>
                <a:ext uri="{FF2B5EF4-FFF2-40B4-BE49-F238E27FC236}">
                  <a16:creationId xmlns:a16="http://schemas.microsoft.com/office/drawing/2014/main" id="{9D234B84-4499-39E8-AD77-ADB62EA11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199" y="5235795"/>
              <a:ext cx="1820159" cy="1019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0D16D-D33C-52F7-4D62-06493ADAFFB7}"/>
                </a:ext>
              </a:extLst>
            </p:cNvPr>
            <p:cNvGrpSpPr/>
            <p:nvPr/>
          </p:nvGrpSpPr>
          <p:grpSpPr>
            <a:xfrm>
              <a:off x="6607549" y="5029976"/>
              <a:ext cx="1334418" cy="1225109"/>
              <a:chOff x="5450856" y="5351999"/>
              <a:chExt cx="849611" cy="824112"/>
            </a:xfrm>
          </p:grpSpPr>
          <p:pic>
            <p:nvPicPr>
              <p:cNvPr id="1032" name="Picture 8" descr="Antibodies - Free medical icons">
                <a:extLst>
                  <a:ext uri="{FF2B5EF4-FFF2-40B4-BE49-F238E27FC236}">
                    <a16:creationId xmlns:a16="http://schemas.microsoft.com/office/drawing/2014/main" id="{AEB97877-A02C-FA76-3B22-F37EF9627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0856" y="5351999"/>
                <a:ext cx="496347" cy="496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8" descr="Antibodies - Free medical icons">
                <a:extLst>
                  <a:ext uri="{FF2B5EF4-FFF2-40B4-BE49-F238E27FC236}">
                    <a16:creationId xmlns:a16="http://schemas.microsoft.com/office/drawing/2014/main" id="{653DCE22-60DB-8830-595C-618BFBA0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238">
                <a:off x="5717718" y="5593362"/>
                <a:ext cx="582749" cy="582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Beta-containing COVID-19 booster vaccine found to cross-neutralize variants  in non-human primates">
              <a:extLst>
                <a:ext uri="{FF2B5EF4-FFF2-40B4-BE49-F238E27FC236}">
                  <a16:creationId xmlns:a16="http://schemas.microsoft.com/office/drawing/2014/main" id="{B41866C6-2A67-55A2-CEC4-8EE021BEE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226" y="4809475"/>
              <a:ext cx="1918830" cy="1439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34BDD1-F399-93B1-7F00-A38BD1C3295B}"/>
                </a:ext>
              </a:extLst>
            </p:cNvPr>
            <p:cNvSpPr txBox="1"/>
            <p:nvPr/>
          </p:nvSpPr>
          <p:spPr>
            <a:xfrm>
              <a:off x="1644846" y="3815110"/>
              <a:ext cx="161454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1. DNA </a:t>
              </a:r>
              <a:r>
                <a:rPr lang="ko-KR" altLang="en-US" sz="1400" dirty="0"/>
                <a:t>정보 입력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FC929-B84C-0E0A-F2A8-2CD7668C4094}"/>
                </a:ext>
              </a:extLst>
            </p:cNvPr>
            <p:cNvSpPr txBox="1"/>
            <p:nvPr/>
          </p:nvSpPr>
          <p:spPr>
            <a:xfrm>
              <a:off x="1410944" y="6193004"/>
              <a:ext cx="435247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2. </a:t>
              </a:r>
              <a:r>
                <a:rPr lang="ko-KR" altLang="en-US" sz="1400" dirty="0"/>
                <a:t>단백질 구조 예측 인공지능으로 단백질 구조 파악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A2B9C3-B33B-80FF-494A-62EAFACE5F98}"/>
                </a:ext>
              </a:extLst>
            </p:cNvPr>
            <p:cNvSpPr txBox="1"/>
            <p:nvPr/>
          </p:nvSpPr>
          <p:spPr>
            <a:xfrm>
              <a:off x="6792476" y="6248598"/>
              <a:ext cx="116730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3. </a:t>
              </a:r>
              <a:r>
                <a:rPr lang="ko-KR" altLang="en-US" sz="1400" dirty="0"/>
                <a:t>항체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562CEA-DFF5-6663-4FCC-E0FF856246D1}"/>
                </a:ext>
              </a:extLst>
            </p:cNvPr>
            <p:cNvSpPr txBox="1"/>
            <p:nvPr/>
          </p:nvSpPr>
          <p:spPr>
            <a:xfrm>
              <a:off x="9217950" y="6213708"/>
              <a:ext cx="120738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4. </a:t>
              </a:r>
              <a:r>
                <a:rPr lang="ko-KR" altLang="en-US" sz="1400" dirty="0"/>
                <a:t>백신 개발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589A85AD-20B0-5A7B-71D2-AF6F7FBE2A1F}"/>
                </a:ext>
              </a:extLst>
            </p:cNvPr>
            <p:cNvCxnSpPr>
              <a:cxnSpLocks/>
              <a:stCxn id="1026" idx="2"/>
              <a:endCxn id="1028" idx="1"/>
            </p:cNvCxnSpPr>
            <p:nvPr/>
          </p:nvCxnSpPr>
          <p:spPr>
            <a:xfrm rot="16200000" flipH="1">
              <a:off x="3037418" y="4494305"/>
              <a:ext cx="635910" cy="177223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43D6CF0-1A75-DD22-9464-FA88AE7AC3E4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>
              <a:off x="5497761" y="5698376"/>
              <a:ext cx="115771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2268DF2-3ED2-8E37-2CB8-46360926327B}"/>
                </a:ext>
              </a:extLst>
            </p:cNvPr>
            <p:cNvCxnSpPr>
              <a:cxnSpLocks/>
            </p:cNvCxnSpPr>
            <p:nvPr/>
          </p:nvCxnSpPr>
          <p:spPr>
            <a:xfrm>
              <a:off x="7969696" y="5698376"/>
              <a:ext cx="11139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1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92F968-FCE8-12C8-ED19-B813200EB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187F-F942-4E64-3C45-BDBD7EC439B5}"/>
              </a:ext>
            </a:extLst>
          </p:cNvPr>
          <p:cNvSpPr txBox="1"/>
          <p:nvPr/>
        </p:nvSpPr>
        <p:spPr>
          <a:xfrm>
            <a:off x="387782" y="1539861"/>
            <a:ext cx="11924290" cy="44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사회에 끼칠 것으로 기대되는 영향</a:t>
            </a:r>
            <a:endParaRPr lang="en-US" altLang="ko-KR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생명체에서 각각의 단백질들의 기능에 대한 이해 심화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단백질의 구조로 인해 발생되는 질병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알츠하이머병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파킨슨병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진단 및 치료가 </a:t>
            </a:r>
            <a:r>
              <a:rPr lang="ko-KR" altLang="en-US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쉬워짐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Times New Roman" panose="02020603050405020304" pitchFamily="18" charset="0"/>
              </a:rPr>
              <a:t>생분해성 효소를 이용해 플라스틱</a:t>
            </a:r>
            <a:r>
              <a:rPr lang="en-US" altLang="ko-KR" dirty="0"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cs typeface="Times New Roman" panose="02020603050405020304" pitchFamily="18" charset="0"/>
              </a:rPr>
              <a:t>기름 등 폐기물 분해하여 환경 정화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단백질 구조 예측 인공지능이 실생활에 활용되었을 때 야기될 수 있는 문제점</a:t>
            </a:r>
            <a:endParaRPr lang="en-US" altLang="ko-KR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인공지능의 결과를 기반으로 백신이나 항암제를 만든다면 그것의 안정성을 보장할 수 있을까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인공지능의 예측 오류로 피해가 발생한다면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법적으로 배상의 책임은 누가 지어야 할까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(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과학자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의사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오류가 발생할 가능성이 존재하므로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백신 개발이나 환자 치료 등에 쓰일 때에는 예측 결과를 참고하되 실제 과학적 결과를 중심으로 하거나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충분한 임상 실험을 통해 신뢰를 얻어야 할 것이다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52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92F968-FCE8-12C8-ED19-B813200EB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187F-F942-4E64-3C45-BDBD7EC439B5}"/>
              </a:ext>
            </a:extLst>
          </p:cNvPr>
          <p:cNvSpPr txBox="1"/>
          <p:nvPr/>
        </p:nvSpPr>
        <p:spPr>
          <a:xfrm>
            <a:off x="360705" y="1747610"/>
            <a:ext cx="11710735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단백질 구조 예측 인공지능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알파폴드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로제타폴드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유사한 인공지능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KAIST – </a:t>
            </a:r>
            <a:r>
              <a:rPr lang="en-US" altLang="ko-KR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LocalTransform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유기화학반응의 결과를 예측하는 인공지능</a:t>
            </a: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71750" lvl="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유기화학반응은 같은 반응물에서 다양한 생성물이 생길 수 있어 숙련된 유기 화학자라도 모든 화학반응을 정확하게 예측하지 못하고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실험을 통해 생성물을 확인하는 것은 많은 시간과 비용이 소모됨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인공지능은 반응 중심을 파악하고 화학반응 규칙을 적용해 일반화된 화학반응 규칙을 도출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71750" lvl="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그래프 신경망을 사용해 화학반응의 결과를 예측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02B530-7773-2D20-DCC3-BDE9831FA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3834" y="2306029"/>
            <a:ext cx="2057724" cy="27311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92F968-FCE8-12C8-ED19-B813200EB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187F-F942-4E64-3C45-BDBD7EC439B5}"/>
              </a:ext>
            </a:extLst>
          </p:cNvPr>
          <p:cNvSpPr txBox="1"/>
          <p:nvPr/>
        </p:nvSpPr>
        <p:spPr>
          <a:xfrm>
            <a:off x="655637" y="1747610"/>
            <a:ext cx="1109301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인공지능이 과학에 활용되어 성과를 얻을 수 있는 이유가 무엇일까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(</a:t>
            </a:r>
            <a:r>
              <a:rPr lang="ko-KR" altLang="en-US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백민경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박사 인터뷰 내용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과학적 성과를 이루기 위한 인공지능도 과학적 지식을 바탕으로 만들어짐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ex)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단백질 접힘의 원리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인공지능만 잘하는 사람이 이러한 인공지능을 만들기는 힘듦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인공지능 개발자와 과학자의 협업이 필요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이 둘 사이를 중재하고 말의 의미를 설명할 수 있는 중간자 역할이 필요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중간자는 인공지능과 과학에 대한 지식을 모두 갖춰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서로의 말을 통역해주어 원활한 소통을 가능케 함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인공지능의 활용 사례가 늘어날 미래에는 중간자의 비중이 커질 것이다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09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7" y="2381402"/>
            <a:ext cx="991611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1) </a:t>
            </a:r>
            <a:r>
              <a:rPr lang="ko-KR" altLang="en-US" sz="2000" b="1" dirty="0"/>
              <a:t>단백질의 역할</a:t>
            </a:r>
            <a:endParaRPr lang="en-US" altLang="ko-KR" sz="2000" b="1" dirty="0"/>
          </a:p>
          <a:p>
            <a:pPr lvl="1">
              <a:lnSpc>
                <a:spcPct val="200000"/>
              </a:lnSpc>
            </a:pPr>
            <a:r>
              <a:rPr lang="ko-KR" altLang="en-US" sz="2000" dirty="0"/>
              <a:t>지구상의 생명체에 공통적으로 존재하는 물질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r>
              <a:rPr lang="ko-KR" altLang="en-US" sz="2000" dirty="0"/>
              <a:t>생명유지를 위해 반드시 필요한 물질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r>
              <a:rPr lang="ko-KR" altLang="en-US" sz="2000" dirty="0"/>
              <a:t>효소</a:t>
            </a:r>
            <a:r>
              <a:rPr lang="en-US" altLang="ko-KR" sz="2000" dirty="0"/>
              <a:t>, </a:t>
            </a:r>
            <a:r>
              <a:rPr lang="ko-KR" altLang="en-US" sz="2000" dirty="0"/>
              <a:t>호르몬</a:t>
            </a:r>
            <a:r>
              <a:rPr lang="en-US" altLang="ko-KR" sz="2000" dirty="0"/>
              <a:t>, </a:t>
            </a:r>
            <a:r>
              <a:rPr lang="ko-KR" altLang="en-US" sz="2000" dirty="0"/>
              <a:t>항체</a:t>
            </a:r>
            <a:r>
              <a:rPr lang="en-US" altLang="ko-KR" sz="2000" dirty="0"/>
              <a:t>, </a:t>
            </a:r>
            <a:r>
              <a:rPr lang="ko-KR" altLang="en-US" sz="2000" dirty="0"/>
              <a:t>운반 단백질을 구성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617283-6A2A-7E79-B909-E371D040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23" y="2289433"/>
            <a:ext cx="4333140" cy="264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7" y="1443789"/>
            <a:ext cx="9916110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2) </a:t>
            </a:r>
            <a:r>
              <a:rPr lang="ko-KR" altLang="en-US" sz="2000" b="1" dirty="0"/>
              <a:t>서로 다른 역할의 단백질을 만드는 요인</a:t>
            </a:r>
            <a:endParaRPr lang="en-US" altLang="ko-KR" sz="2000" b="1" dirty="0"/>
          </a:p>
          <a:p>
            <a:pPr lvl="1">
              <a:lnSpc>
                <a:spcPct val="200000"/>
              </a:lnSpc>
            </a:pPr>
            <a:r>
              <a:rPr lang="ko-KR" altLang="en-US" sz="2000" dirty="0"/>
              <a:t>아미노산</a:t>
            </a:r>
            <a:r>
              <a:rPr lang="en-US" altLang="ko-KR" sz="2000" dirty="0"/>
              <a:t> </a:t>
            </a:r>
            <a:r>
              <a:rPr lang="ko-KR" altLang="en-US" sz="2000" dirty="0"/>
              <a:t>서열</a:t>
            </a:r>
            <a:r>
              <a:rPr lang="en-US" altLang="ko-KR" sz="2000" dirty="0"/>
              <a:t>, 3</a:t>
            </a:r>
            <a:r>
              <a:rPr lang="ko-KR" altLang="en-US" sz="2000" dirty="0"/>
              <a:t>차원 구조</a:t>
            </a:r>
            <a:endParaRPr lang="en-US" altLang="ko-KR" sz="2000" dirty="0"/>
          </a:p>
          <a:p>
            <a:pPr lvl="1">
              <a:lnSpc>
                <a:spcPct val="200000"/>
              </a:lnSpc>
            </a:pPr>
            <a:endParaRPr lang="en-US" altLang="ko-KR" sz="2000" dirty="0"/>
          </a:p>
          <a:p>
            <a:pPr lvl="1">
              <a:lnSpc>
                <a:spcPct val="200000"/>
              </a:lnSpc>
            </a:pP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DNA</a:t>
            </a:r>
            <a:r>
              <a:rPr lang="ko-KR" altLang="en-US" sz="2000" dirty="0"/>
              <a:t>의 염기 서열은 단백질의 아미노산 서열을 결정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따라서 </a:t>
            </a:r>
            <a:r>
              <a:rPr lang="en-US" altLang="ko-KR" sz="2000" dirty="0"/>
              <a:t>DNA </a:t>
            </a:r>
            <a:r>
              <a:rPr lang="ko-KR" altLang="en-US" sz="2000" dirty="0"/>
              <a:t>정보만으로는 </a:t>
            </a:r>
            <a:r>
              <a:rPr lang="en-US" altLang="ko-KR" sz="2000" dirty="0"/>
              <a:t>3</a:t>
            </a:r>
            <a:r>
              <a:rPr lang="ko-KR" altLang="en-US" sz="2000" dirty="0"/>
              <a:t>차원 구조를 직접 파악할 수 없다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C54B2-B039-DDAE-AC52-A8C59D59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2" y="1443789"/>
            <a:ext cx="4985679" cy="2600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B26D27-1C9F-09CB-8518-BA657B321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27" y="4120028"/>
            <a:ext cx="2886836" cy="13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7" y="1524000"/>
            <a:ext cx="991611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단백질의 복잡한 </a:t>
            </a:r>
            <a:r>
              <a:rPr lang="en-US" altLang="ko-KR" sz="2000" dirty="0"/>
              <a:t>3</a:t>
            </a:r>
            <a:r>
              <a:rPr lang="ko-KR" altLang="en-US" sz="2000" dirty="0"/>
              <a:t>차원 구조는 </a:t>
            </a:r>
            <a:r>
              <a:rPr lang="en-US" altLang="ko-KR" sz="2000" dirty="0"/>
              <a:t>4</a:t>
            </a:r>
            <a:r>
              <a:rPr lang="ko-KR" altLang="en-US" sz="2000" dirty="0"/>
              <a:t>단계를 걸쳐 진행된다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C737A1-6EED-EFA1-0440-993C93A50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0683" r="-206"/>
          <a:stretch/>
        </p:blipFill>
        <p:spPr>
          <a:xfrm>
            <a:off x="888489" y="2292614"/>
            <a:ext cx="9184556" cy="2002295"/>
          </a:xfrm>
          <a:prstGeom prst="rect">
            <a:avLst/>
          </a:prstGeom>
        </p:spPr>
      </p:pic>
      <p:pic>
        <p:nvPicPr>
          <p:cNvPr id="5" name="그림 4" descr="undefined">
            <a:extLst>
              <a:ext uri="{FF2B5EF4-FFF2-40B4-BE49-F238E27FC236}">
                <a16:creationId xmlns:a16="http://schemas.microsoft.com/office/drawing/2014/main" id="{A91D9E9A-C6DD-E342-613A-12EB7CD4D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92" y="4595444"/>
            <a:ext cx="4054015" cy="179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62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4CEB45-D7D8-0951-8361-926F82A7B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F6AE7-1A2F-E00A-1F3E-26D3D5D6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62809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415CD8A-1F1B-3A60-5073-B5AC41A9F94B}"/>
                  </a:ext>
                </a:extLst>
              </p14:cNvPr>
              <p14:cNvContentPartPr/>
              <p14:nvPr/>
            </p14:nvContentPartPr>
            <p14:xfrm>
              <a:off x="5063305" y="1454949"/>
              <a:ext cx="222840" cy="21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415CD8A-1F1B-3A60-5073-B5AC41A9F9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665" y="1445949"/>
                <a:ext cx="24048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D291DEE4-AAB2-20E1-2828-6CEA062BEF8D}"/>
              </a:ext>
            </a:extLst>
          </p:cNvPr>
          <p:cNvGrpSpPr/>
          <p:nvPr/>
        </p:nvGrpSpPr>
        <p:grpSpPr>
          <a:xfrm>
            <a:off x="5209105" y="1920789"/>
            <a:ext cx="1764360" cy="1073880"/>
            <a:chOff x="5209105" y="1920789"/>
            <a:chExt cx="176436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BD0ED10-9DC9-2E9C-D23B-321E36B32BA6}"/>
                    </a:ext>
                  </a:extLst>
                </p14:cNvPr>
                <p14:cNvContentPartPr/>
                <p14:nvPr/>
              </p14:nvContentPartPr>
              <p14:xfrm>
                <a:off x="5577745" y="2160909"/>
                <a:ext cx="869760" cy="8337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BD0ED10-9DC9-2E9C-D23B-321E36B32B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69105" y="2151909"/>
                  <a:ext cx="88740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774372E-81C0-1892-B51B-5DA2B493C99E}"/>
                    </a:ext>
                  </a:extLst>
                </p14:cNvPr>
                <p14:cNvContentPartPr/>
                <p14:nvPr/>
              </p14:nvContentPartPr>
              <p14:xfrm>
                <a:off x="6359665" y="2097549"/>
                <a:ext cx="230400" cy="225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774372E-81C0-1892-B51B-5DA2B493C9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1025" y="2088549"/>
                  <a:ext cx="24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9E3DE94-2F52-281C-C1B1-F21477E31020}"/>
                    </a:ext>
                  </a:extLst>
                </p14:cNvPr>
                <p14:cNvContentPartPr/>
                <p14:nvPr/>
              </p14:nvContentPartPr>
              <p14:xfrm>
                <a:off x="5209105" y="1984509"/>
                <a:ext cx="1606320" cy="48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9E3DE94-2F52-281C-C1B1-F21477E310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00465" y="1975869"/>
                  <a:ext cx="1623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6E1E143-D404-10A6-02CD-9D1F39D6D0A8}"/>
                    </a:ext>
                  </a:extLst>
                </p14:cNvPr>
                <p14:cNvContentPartPr/>
                <p14:nvPr/>
              </p14:nvContentPartPr>
              <p14:xfrm>
                <a:off x="6883825" y="1920789"/>
                <a:ext cx="16200" cy="131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6E1E143-D404-10A6-02CD-9D1F39D6D0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75185" y="1912149"/>
                  <a:ext cx="33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828BACD-8CE3-B450-9330-9459EA5BF6CE}"/>
                    </a:ext>
                  </a:extLst>
                </p14:cNvPr>
                <p14:cNvContentPartPr/>
                <p14:nvPr/>
              </p14:nvContentPartPr>
              <p14:xfrm>
                <a:off x="6945385" y="1920789"/>
                <a:ext cx="28080" cy="165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828BACD-8CE3-B450-9330-9459EA5BF6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6745" y="1912149"/>
                  <a:ext cx="4572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96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A8B7C2-A013-4D70-B6A5-ABD284B5F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CD6CF-C91F-944D-7734-4F6B13C37760}"/>
              </a:ext>
            </a:extLst>
          </p:cNvPr>
          <p:cNvSpPr txBox="1"/>
          <p:nvPr/>
        </p:nvSpPr>
        <p:spPr>
          <a:xfrm>
            <a:off x="1161386" y="1485750"/>
            <a:ext cx="2998528" cy="81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/>
              <a:t>아미노산의 종류</a:t>
            </a:r>
            <a:endParaRPr lang="en-US" altLang="ko-KR" sz="28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BAB18C-80B7-3F33-115F-4233ECE64D3D}"/>
              </a:ext>
            </a:extLst>
          </p:cNvPr>
          <p:cNvGrpSpPr/>
          <p:nvPr/>
        </p:nvGrpSpPr>
        <p:grpSpPr>
          <a:xfrm>
            <a:off x="4159914" y="1005147"/>
            <a:ext cx="8436177" cy="5765715"/>
            <a:chOff x="3070023" y="922020"/>
            <a:chExt cx="8436177" cy="576571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D5F65C5-7636-CB38-140F-C9A8B763A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023" y="1138833"/>
              <a:ext cx="6665104" cy="554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2227CC-6B9C-72FB-038D-95B25A6C071B}"/>
                </a:ext>
              </a:extLst>
            </p:cNvPr>
            <p:cNvSpPr txBox="1"/>
            <p:nvPr/>
          </p:nvSpPr>
          <p:spPr>
            <a:xfrm>
              <a:off x="5922904" y="922020"/>
              <a:ext cx="1201796" cy="6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비극성</a:t>
              </a:r>
              <a:endParaRPr lang="en-US" altLang="ko-KR" sz="20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A6B7AE-6778-F01A-15C7-3192DCC61F63}"/>
                </a:ext>
              </a:extLst>
            </p:cNvPr>
            <p:cNvSpPr txBox="1"/>
            <p:nvPr/>
          </p:nvSpPr>
          <p:spPr>
            <a:xfrm>
              <a:off x="9237646" y="922020"/>
              <a:ext cx="2268554" cy="6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양전하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염기성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CB7FD6-8A80-2A96-83CA-4EEF8D4BE03D}"/>
                </a:ext>
              </a:extLst>
            </p:cNvPr>
            <p:cNvSpPr txBox="1"/>
            <p:nvPr/>
          </p:nvSpPr>
          <p:spPr>
            <a:xfrm>
              <a:off x="9153826" y="4438604"/>
              <a:ext cx="1719914" cy="6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/>
                <a:t>음전하</a:t>
              </a:r>
              <a:r>
                <a:rPr lang="en-US" altLang="ko-KR" sz="2000" b="1" dirty="0"/>
                <a:t>(</a:t>
              </a:r>
              <a:r>
                <a:rPr lang="ko-KR" altLang="en-US" sz="2000" b="1" dirty="0"/>
                <a:t>산성</a:t>
              </a:r>
              <a:r>
                <a:rPr lang="en-US" altLang="ko-KR" sz="2000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1CCA45-F9A4-A086-A0FE-8B3491DF961A}"/>
                </a:ext>
              </a:extLst>
            </p:cNvPr>
            <p:cNvSpPr txBox="1"/>
            <p:nvPr/>
          </p:nvSpPr>
          <p:spPr>
            <a:xfrm>
              <a:off x="5663845" y="4438604"/>
              <a:ext cx="1719914" cy="60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b="1" dirty="0"/>
                <a:t>극성</a:t>
              </a:r>
              <a:endParaRPr lang="en-US" altLang="ko-KR" sz="2000" b="1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30FBE165-A8D6-E678-3458-7DAEEC687D87}"/>
                  </a:ext>
                </a:extLst>
              </p14:cNvPr>
              <p14:cNvContentPartPr/>
              <p14:nvPr/>
            </p14:nvContentPartPr>
            <p14:xfrm>
              <a:off x="7167229" y="2203545"/>
              <a:ext cx="305280" cy="2206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30FBE165-A8D6-E678-3458-7DAEEC687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8589" y="2194545"/>
                <a:ext cx="322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62" name="잉크 2061">
                <a:extLst>
                  <a:ext uri="{FF2B5EF4-FFF2-40B4-BE49-F238E27FC236}">
                    <a16:creationId xmlns:a16="http://schemas.microsoft.com/office/drawing/2014/main" id="{D2F4C070-9EBC-CD38-E0F3-906219422B52}"/>
                  </a:ext>
                </a:extLst>
              </p14:cNvPr>
              <p14:cNvContentPartPr/>
              <p14:nvPr/>
            </p14:nvContentPartPr>
            <p14:xfrm>
              <a:off x="6970309" y="2139105"/>
              <a:ext cx="141480" cy="171360"/>
            </p14:xfrm>
          </p:contentPart>
        </mc:Choice>
        <mc:Fallback xmlns="">
          <p:pic>
            <p:nvPicPr>
              <p:cNvPr id="2062" name="잉크 2061">
                <a:extLst>
                  <a:ext uri="{FF2B5EF4-FFF2-40B4-BE49-F238E27FC236}">
                    <a16:creationId xmlns:a16="http://schemas.microsoft.com/office/drawing/2014/main" id="{D2F4C070-9EBC-CD38-E0F3-906219422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669" y="2130465"/>
                <a:ext cx="15912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68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B460056-A64A-4B57-294A-8F0590A35D00}"/>
              </a:ext>
            </a:extLst>
          </p:cNvPr>
          <p:cNvGrpSpPr/>
          <p:nvPr/>
        </p:nvGrpSpPr>
        <p:grpSpPr>
          <a:xfrm>
            <a:off x="6428616" y="1743448"/>
            <a:ext cx="5763384" cy="3542816"/>
            <a:chOff x="6428616" y="1743448"/>
            <a:chExt cx="5763384" cy="35428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09C8B9-7CFF-F1AF-3EF9-533F72DC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8616" y="1743448"/>
              <a:ext cx="5763384" cy="35428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DA7FB-109C-62B3-EBB6-290BB17A4A18}"/>
                </a:ext>
              </a:extLst>
            </p:cNvPr>
            <p:cNvSpPr txBox="1"/>
            <p:nvPr/>
          </p:nvSpPr>
          <p:spPr>
            <a:xfrm>
              <a:off x="8053939" y="2869871"/>
              <a:ext cx="133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</a:t>
              </a:r>
              <a:r>
                <a:rPr lang="ko-KR" altLang="en-US" b="1" dirty="0"/>
                <a:t>차 구조</a:t>
              </a: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B65C0A-E7EA-01A9-E505-9ED3B7215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4C8AAF-EEA9-1503-D178-B6C520D7498E}"/>
              </a:ext>
            </a:extLst>
          </p:cNvPr>
          <p:cNvGrpSpPr/>
          <p:nvPr/>
        </p:nvGrpSpPr>
        <p:grpSpPr>
          <a:xfrm>
            <a:off x="7074947" y="2077559"/>
            <a:ext cx="4920179" cy="3417435"/>
            <a:chOff x="7074947" y="2077559"/>
            <a:chExt cx="4920179" cy="34174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C61ECC6-1B11-9569-DB96-6738B81FE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48" y="2077559"/>
              <a:ext cx="4920178" cy="34174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1A6C43-392B-DAD1-8E36-3473D3E529EB}"/>
                </a:ext>
              </a:extLst>
            </p:cNvPr>
            <p:cNvSpPr txBox="1"/>
            <p:nvPr/>
          </p:nvSpPr>
          <p:spPr>
            <a:xfrm>
              <a:off x="7074947" y="2096031"/>
              <a:ext cx="1191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ko-KR" altLang="en-US" b="1" dirty="0"/>
                <a:t>차 구조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3995E8-BD94-9C34-1447-74DA1B233F9D}"/>
              </a:ext>
            </a:extLst>
          </p:cNvPr>
          <p:cNvSpPr txBox="1"/>
          <p:nvPr/>
        </p:nvSpPr>
        <p:spPr>
          <a:xfrm>
            <a:off x="438548" y="1154274"/>
            <a:ext cx="10908291" cy="454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수소결합</a:t>
            </a:r>
            <a:r>
              <a:rPr lang="en-US" altLang="ko-KR" sz="2000" b="1" dirty="0"/>
              <a:t> (</a:t>
            </a:r>
            <a:r>
              <a:rPr lang="ko-KR" altLang="en-US" sz="2000" b="1" dirty="0">
                <a:solidFill>
                  <a:schemeClr val="accent6"/>
                </a:solidFill>
              </a:rPr>
              <a:t>극성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>
                <a:solidFill>
                  <a:schemeClr val="accent6"/>
                </a:solidFill>
              </a:rPr>
              <a:t>극성</a:t>
            </a:r>
            <a:r>
              <a:rPr lang="en-US" altLang="ko-KR" sz="2000" b="1" dirty="0"/>
              <a:t>)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수소보다 전기음성도가 높은 원자</a:t>
            </a:r>
            <a:r>
              <a:rPr lang="en-US" altLang="ko-KR" sz="1600" dirty="0"/>
              <a:t>(N, O, F)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수소끼리의</a:t>
            </a:r>
            <a:r>
              <a:rPr lang="ko-KR" altLang="en-US" sz="1600" dirty="0"/>
              <a:t> 정전기적 인력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반데르발스</a:t>
            </a:r>
            <a:r>
              <a:rPr lang="ko-KR" altLang="en-US" sz="2000" b="1" dirty="0"/>
              <a:t> 상호작용</a:t>
            </a:r>
            <a:r>
              <a:rPr lang="en-US" altLang="ko-KR" sz="2000" b="1" dirty="0"/>
              <a:t>	(</a:t>
            </a:r>
            <a:r>
              <a:rPr lang="ko-KR" altLang="en-US" sz="2000" b="1" dirty="0">
                <a:solidFill>
                  <a:srgbClr val="FFE65B"/>
                </a:solidFill>
              </a:rPr>
              <a:t>비극성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>
                <a:solidFill>
                  <a:srgbClr val="FFE65B"/>
                </a:solidFill>
              </a:rPr>
              <a:t>비극성</a:t>
            </a:r>
            <a:r>
              <a:rPr lang="en-US" altLang="ko-KR" sz="2000" b="1" dirty="0"/>
              <a:t>)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ko-KR" altLang="en-US" sz="1600" dirty="0" err="1"/>
              <a:t>순간쌍극자로</a:t>
            </a:r>
            <a:r>
              <a:rPr lang="ko-KR" altLang="en-US" sz="1600" dirty="0"/>
              <a:t> 인해 형성되는 정전기적 인력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소수성 상호작용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효과</a:t>
            </a:r>
            <a:r>
              <a:rPr lang="en-US" altLang="ko-KR" sz="2000" b="1" dirty="0"/>
              <a:t>)	(</a:t>
            </a:r>
            <a:r>
              <a:rPr lang="ko-KR" altLang="en-US" sz="2000" b="1" dirty="0">
                <a:solidFill>
                  <a:srgbClr val="FFE65B"/>
                </a:solidFill>
              </a:rPr>
              <a:t>비극성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>
                <a:solidFill>
                  <a:srgbClr val="FFE65B"/>
                </a:solidFill>
              </a:rPr>
              <a:t>비극성</a:t>
            </a:r>
            <a:r>
              <a:rPr lang="en-US" altLang="ko-KR" sz="2000" b="1" dirty="0"/>
              <a:t>)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물 분자의 수소결합으로 인해 비극성 물질이 뭉치는 현상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 err="1"/>
              <a:t>이황화결합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 err="1">
                <a:solidFill>
                  <a:srgbClr val="FF0000"/>
                </a:solidFill>
              </a:rPr>
              <a:t>시스테인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 err="1">
                <a:solidFill>
                  <a:srgbClr val="FF0000"/>
                </a:solidFill>
              </a:rPr>
              <a:t>시스테인</a:t>
            </a:r>
            <a:r>
              <a:rPr lang="en-US" altLang="ko-KR" sz="2000" b="1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이온결합 </a:t>
            </a:r>
            <a:r>
              <a:rPr lang="en-US" altLang="ko-KR" sz="2000" b="1" dirty="0"/>
              <a:t>(</a:t>
            </a:r>
            <a:r>
              <a:rPr lang="ko-KR" altLang="en-US" sz="2000" b="1" dirty="0">
                <a:solidFill>
                  <a:srgbClr val="F8AFE4"/>
                </a:solidFill>
              </a:rPr>
              <a:t>산성</a:t>
            </a:r>
            <a:r>
              <a:rPr lang="en-US" altLang="ko-KR" sz="2000" b="1" dirty="0">
                <a:solidFill>
                  <a:srgbClr val="F8AFE4"/>
                </a:solidFill>
              </a:rPr>
              <a:t>(-)</a:t>
            </a:r>
            <a:r>
              <a:rPr lang="ko-KR" altLang="en-US" sz="2000" b="1" dirty="0">
                <a:solidFill>
                  <a:srgbClr val="F8AFE4"/>
                </a:solidFill>
              </a:rPr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>
                <a:solidFill>
                  <a:srgbClr val="B4D0F8"/>
                </a:solidFill>
              </a:rPr>
              <a:t>염기성</a:t>
            </a:r>
            <a:r>
              <a:rPr lang="en-US" altLang="ko-KR" sz="2000" b="1" dirty="0">
                <a:solidFill>
                  <a:srgbClr val="B4D0F8"/>
                </a:solidFill>
              </a:rPr>
              <a:t>(+)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1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3EC87D-1B92-E9F5-249E-2B00A9278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단백질 구조 예측의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EF14C-799D-8FE3-50E0-2B695322CB1F}"/>
              </a:ext>
            </a:extLst>
          </p:cNvPr>
          <p:cNvSpPr txBox="1"/>
          <p:nvPr/>
        </p:nvSpPr>
        <p:spPr>
          <a:xfrm>
            <a:off x="655637" y="1524000"/>
            <a:ext cx="991611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단백질의 복잡한 </a:t>
            </a:r>
            <a:r>
              <a:rPr lang="en-US" altLang="ko-KR" sz="2000" dirty="0"/>
              <a:t>3</a:t>
            </a:r>
            <a:r>
              <a:rPr lang="ko-KR" altLang="en-US" sz="2000" dirty="0"/>
              <a:t>차원 구조는 </a:t>
            </a:r>
            <a:r>
              <a:rPr lang="en-US" altLang="ko-KR" sz="2000" dirty="0"/>
              <a:t>4</a:t>
            </a:r>
            <a:r>
              <a:rPr lang="ko-KR" altLang="en-US" sz="2000" dirty="0"/>
              <a:t>단계를 걸쳐 진행된다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C737A1-6EED-EFA1-0440-993C93A50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0683" r="-206"/>
          <a:stretch/>
        </p:blipFill>
        <p:spPr>
          <a:xfrm>
            <a:off x="888489" y="2292614"/>
            <a:ext cx="9184556" cy="2002295"/>
          </a:xfrm>
          <a:prstGeom prst="rect">
            <a:avLst/>
          </a:prstGeom>
        </p:spPr>
      </p:pic>
      <p:pic>
        <p:nvPicPr>
          <p:cNvPr id="5" name="그림 4" descr="undefined">
            <a:extLst>
              <a:ext uri="{FF2B5EF4-FFF2-40B4-BE49-F238E27FC236}">
                <a16:creationId xmlns:a16="http://schemas.microsoft.com/office/drawing/2014/main" id="{A91D9E9A-C6DD-E342-613A-12EB7CD4D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92" y="4595444"/>
            <a:ext cx="4054015" cy="179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57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1531</TotalTime>
  <Words>912</Words>
  <Application>Microsoft Office PowerPoint</Application>
  <PresentationFormat>와이드스크린</PresentationFormat>
  <Paragraphs>137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에스코어 드림 3 Light</vt:lpstr>
      <vt:lpstr>에스코어 드림 7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changsun.h</dc:creator>
  <cp:lastModifiedBy>냠냠 구루</cp:lastModifiedBy>
  <cp:revision>104</cp:revision>
  <dcterms:created xsi:type="dcterms:W3CDTF">2021-05-03T14:51:59Z</dcterms:created>
  <dcterms:modified xsi:type="dcterms:W3CDTF">2023-09-25T19:50:58Z</dcterms:modified>
</cp:coreProperties>
</file>